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media1.m4a" ContentType="audio/unknown"/>
  <Override PartName="/ppt/media/media2.m4a" ContentType="audio/unknown"/>
  <Override PartName="/ppt/media/media3.m4a" ContentType="audio/unknown"/>
  <Override PartName="/ppt/media/media4.m4a" ContentType="audio/unknown"/>
  <Override PartName="/ppt/media/media5.m4a" ContentType="audio/unknown"/>
  <Override PartName="/ppt/media/media6.m4a" ContentType="audio/unknown"/>
  <Override PartName="/ppt/media/media7.m4a" ContentType="audio/unknown"/>
  <Override PartName="/ppt/media/media8.m4a" ContentType="audio/unknown"/>
  <Override PartName="/ppt/media/media9.m4a" ContentType="audio/unknown"/>
  <Override PartName="/ppt/media/media10.m4a" ContentType="audio/unknown"/>
  <Override PartName="/ppt/media/media11.m4a"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387600" y="2298700"/>
            <a:ext cx="19621500" cy="4648200"/>
          </a:xfrm>
          <a:prstGeom prst="rect">
            <a:avLst/>
          </a:prstGeom>
        </p:spPr>
        <p:txBody>
          <a:bodyPr anchor="b"/>
          <a:lstStyle/>
          <a:p>
            <a:pPr/>
            <a:r>
              <a:t>Title Text</a:t>
            </a:r>
          </a:p>
        </p:txBody>
      </p:sp>
      <p:sp>
        <p:nvSpPr>
          <p:cNvPr id="12" name="Body Level One…"/>
          <p:cNvSpPr txBox="1"/>
          <p:nvPr>
            <p:ph type="body" sz="quarter" idx="1"/>
          </p:nvPr>
        </p:nvSpPr>
        <p:spPr>
          <a:xfrm>
            <a:off x="2387600" y="7073900"/>
            <a:ext cx="196215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685800"/>
          </a:xfrm>
          <a:prstGeom prst="rect">
            <a:avLst/>
          </a:prstGeom>
        </p:spPr>
        <p:txBody>
          <a:bodyPr anchor="t">
            <a:spAutoFit/>
          </a:bodyPr>
          <a:lstStyle>
            <a:lvl1pPr marL="0" indent="0" algn="ctr">
              <a:spcBef>
                <a:spcPts val="0"/>
              </a:spcBef>
              <a:buSzTx/>
              <a:buNone/>
              <a:defRPr b="1" sz="3800">
                <a:latin typeface="Helvetica"/>
                <a:ea typeface="Helvetica"/>
                <a:cs typeface="Helvetica"/>
                <a:sym typeface="Helvetica"/>
              </a:defRPr>
            </a:lvl1pPr>
          </a:lstStyle>
          <a:p>
            <a:pPr/>
            <a:r>
              <a:t>–Johnny Appleseed</a:t>
            </a:r>
          </a:p>
        </p:txBody>
      </p:sp>
      <p:sp>
        <p:nvSpPr>
          <p:cNvPr id="94" name="“Type a quote here.”"/>
          <p:cNvSpPr txBox="1"/>
          <p:nvPr>
            <p:ph type="body" sz="quarter" idx="22"/>
          </p:nvPr>
        </p:nvSpPr>
        <p:spPr>
          <a:xfrm>
            <a:off x="2387600" y="6007100"/>
            <a:ext cx="19621500" cy="952500"/>
          </a:xfrm>
          <a:prstGeom prst="rect">
            <a:avLst/>
          </a:prstGeom>
        </p:spPr>
        <p:txBody>
          <a:bodyPr>
            <a:spAutoFit/>
          </a:bodyPr>
          <a:lstStyle>
            <a:lvl1pPr marL="0" indent="0" algn="ctr">
              <a:spcBef>
                <a:spcPts val="3400"/>
              </a:spcBef>
              <a:buSzTx/>
              <a:buNone/>
              <a:defRPr sz="5600"/>
            </a:lvl1pPr>
          </a:lstStyle>
          <a:p>
            <a:pPr/>
            <a:r>
              <a:t>“Type a quote here.”</a:t>
            </a:r>
          </a:p>
        </p:txBody>
      </p:sp>
      <p:sp>
        <p:nvSpPr>
          <p:cNvPr id="95"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47625" y="-2540000"/>
            <a:ext cx="24479250" cy="163195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2752725" y="-2489200"/>
            <a:ext cx="18840450" cy="12560300"/>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448800"/>
            <a:ext cx="19621500" cy="2006600"/>
          </a:xfrm>
          <a:prstGeom prst="rect">
            <a:avLst/>
          </a:prstGeom>
        </p:spPr>
        <p:txBody>
          <a:bodyPr anchor="b"/>
          <a:lstStyle/>
          <a:p>
            <a:pPr/>
            <a:r>
              <a:t>Title Text</a:t>
            </a:r>
          </a:p>
        </p:txBody>
      </p:sp>
      <p:sp>
        <p:nvSpPr>
          <p:cNvPr id="22" name="Body Level One…"/>
          <p:cNvSpPr txBox="1"/>
          <p:nvPr>
            <p:ph type="body" sz="quarter" idx="1"/>
          </p:nvPr>
        </p:nvSpPr>
        <p:spPr>
          <a:xfrm>
            <a:off x="2387600" y="11518900"/>
            <a:ext cx="19621500" cy="1714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87600" y="4533900"/>
            <a:ext cx="196215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12407900" y="-2159000"/>
            <a:ext cx="10337800" cy="15506702"/>
          </a:xfrm>
          <a:prstGeom prst="rect">
            <a:avLst/>
          </a:prstGeom>
        </p:spPr>
        <p:txBody>
          <a:bodyPr lIns="91439" tIns="45719" rIns="91439" bIns="45719" anchor="t">
            <a:noAutofit/>
          </a:bodyPr>
          <a:lstStyle/>
          <a:p>
            <a:pPr/>
          </a:p>
        </p:txBody>
      </p:sp>
      <p:sp>
        <p:nvSpPr>
          <p:cNvPr id="39" name="Title Text"/>
          <p:cNvSpPr txBox="1"/>
          <p:nvPr>
            <p:ph type="title"/>
          </p:nvPr>
        </p:nvSpPr>
        <p:spPr>
          <a:xfrm>
            <a:off x="1790700" y="1066800"/>
            <a:ext cx="10007600" cy="56261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790700" y="7035800"/>
            <a:ext cx="10007600" cy="56261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12496800" y="-1485900"/>
            <a:ext cx="10193867" cy="152908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790700" y="1790700"/>
            <a:ext cx="208153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half" idx="21"/>
          </p:nvPr>
        </p:nvSpPr>
        <p:spPr>
          <a:xfrm>
            <a:off x="12344400" y="7112000"/>
            <a:ext cx="10439400" cy="6959601"/>
          </a:xfrm>
          <a:prstGeom prst="rect">
            <a:avLst/>
          </a:prstGeom>
        </p:spPr>
        <p:txBody>
          <a:bodyPr lIns="91439" tIns="45719" rIns="91439" bIns="45719" anchor="t">
            <a:noAutofit/>
          </a:bodyPr>
          <a:lstStyle/>
          <a:p>
            <a:pPr/>
          </a:p>
        </p:txBody>
      </p:sp>
      <p:sp>
        <p:nvSpPr>
          <p:cNvPr id="84" name="Image"/>
          <p:cNvSpPr/>
          <p:nvPr>
            <p:ph type="pic" sz="half" idx="22"/>
          </p:nvPr>
        </p:nvSpPr>
        <p:spPr>
          <a:xfrm>
            <a:off x="12407900" y="190500"/>
            <a:ext cx="10363200" cy="6908800"/>
          </a:xfrm>
          <a:prstGeom prst="rect">
            <a:avLst/>
          </a:prstGeom>
        </p:spPr>
        <p:txBody>
          <a:bodyPr lIns="91439" tIns="45719" rIns="91439" bIns="45719" anchor="t">
            <a:noAutofit/>
          </a:bodyPr>
          <a:lstStyle/>
          <a:p>
            <a:pPr/>
          </a:p>
        </p:txBody>
      </p:sp>
      <p:sp>
        <p:nvSpPr>
          <p:cNvPr id="85" name="Image"/>
          <p:cNvSpPr/>
          <p:nvPr>
            <p:ph type="pic" idx="23"/>
          </p:nvPr>
        </p:nvSpPr>
        <p:spPr>
          <a:xfrm>
            <a:off x="1583266" y="-1879600"/>
            <a:ext cx="10414001" cy="15621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5253" y="13004800"/>
            <a:ext cx="453238" cy="4699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9pPr>
    </p:titleStyle>
    <p:bodyStyle>
      <a:lvl1pPr marL="609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1pPr>
      <a:lvl2pPr marL="1219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2pPr>
      <a:lvl3pPr marL="1828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3pPr>
      <a:lvl4pPr marL="2438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4pPr>
      <a:lvl5pPr marL="30480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5pPr>
      <a:lvl6pPr marL="3657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6pPr>
      <a:lvl7pPr marL="4267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7pPr>
      <a:lvl8pPr marL="4876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8pPr>
      <a:lvl9pPr marL="5486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media1.m4a"/><Relationship Id="rId3" Type="http://schemas.microsoft.com/office/2007/relationships/media" Target="../media/media1.m4a"/><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audio" Target="../media/media11.m4a"/><Relationship Id="rId3" Type="http://schemas.microsoft.com/office/2007/relationships/media" Target="../media/media11.m4a"/><Relationship Id="rId4"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audio" Target="../media/media2.m4a"/><Relationship Id="rId3" Type="http://schemas.microsoft.com/office/2007/relationships/media" Target="../media/media2.m4a"/><Relationship Id="rId4"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media3.m4a"/><Relationship Id="rId3" Type="http://schemas.microsoft.com/office/2007/relationships/media" Target="../media/media3.m4a"/><Relationship Id="rId4" Type="http://schemas.openxmlformats.org/officeDocument/2006/relationships/image" Target="../media/image1.png"/><Relationship Id="rId5" Type="http://schemas.openxmlformats.org/officeDocument/2006/relationships/audio" Target="../media/media4.m4a"/><Relationship Id="rId6" Type="http://schemas.microsoft.com/office/2007/relationships/media" Target="../media/media4.m4a"/></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media5.m4a"/><Relationship Id="rId3" Type="http://schemas.microsoft.com/office/2007/relationships/media" Target="../media/media5.m4a"/><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media6.m4a"/><Relationship Id="rId3" Type="http://schemas.microsoft.com/office/2007/relationships/media" Target="../media/media6.m4a"/><Relationship Id="rId4"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audio" Target="../media/media7.m4a"/><Relationship Id="rId4" Type="http://schemas.microsoft.com/office/2007/relationships/media" Target="../media/media7.m4a"/><Relationship Id="rId5"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audio" Target="../media/media8.m4a"/><Relationship Id="rId4" Type="http://schemas.microsoft.com/office/2007/relationships/media" Target="../media/media8.m4a"/><Relationship Id="rId5" Type="http://schemas.openxmlformats.org/officeDocument/2006/relationships/image" Target="../media/image1.png"/><Relationship Id="rId6" Type="http://schemas.openxmlformats.org/officeDocument/2006/relationships/audio" Target="../media/media9.m4a"/><Relationship Id="rId7" Type="http://schemas.microsoft.com/office/2007/relationships/media" Target="../media/media9.m4a"/></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media10.m4a"/><Relationship Id="rId3" Type="http://schemas.microsoft.com/office/2007/relationships/media" Target="../media/media10.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ESNCH Congress 2021"/>
          <p:cNvSpPr txBox="1"/>
          <p:nvPr>
            <p:ph type="ctrTitle"/>
          </p:nvPr>
        </p:nvSpPr>
        <p:spPr>
          <a:prstGeom prst="rect">
            <a:avLst/>
          </a:prstGeom>
        </p:spPr>
        <p:txBody>
          <a:bodyPr/>
          <a:lstStyle/>
          <a:p>
            <a:pPr/>
            <a:r>
              <a:t>ESNCH Congress 2021</a:t>
            </a:r>
          </a:p>
        </p:txBody>
      </p:sp>
      <p:sp>
        <p:nvSpPr>
          <p:cNvPr id="120" name="Article presentation"/>
          <p:cNvSpPr txBox="1"/>
          <p:nvPr>
            <p:ph type="subTitle" sz="quarter" idx="1"/>
          </p:nvPr>
        </p:nvSpPr>
        <p:spPr>
          <a:prstGeom prst="rect">
            <a:avLst/>
          </a:prstGeom>
        </p:spPr>
        <p:txBody>
          <a:bodyPr/>
          <a:lstStyle/>
          <a:p>
            <a:pPr/>
            <a:r>
              <a:t>Article presentation </a:t>
            </a:r>
          </a:p>
        </p:txBody>
      </p:sp>
      <p:sp>
        <p:nvSpPr>
          <p:cNvPr id="121" name="By Mohammad Malakooti…"/>
          <p:cNvSpPr txBox="1"/>
          <p:nvPr/>
        </p:nvSpPr>
        <p:spPr>
          <a:xfrm>
            <a:off x="5051069" y="8754076"/>
            <a:ext cx="14281862" cy="246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By Mohammad Malakooti</a:t>
            </a:r>
          </a:p>
          <a:p>
            <a:pPr/>
            <a:r>
              <a:t>October 2021</a:t>
            </a:r>
          </a:p>
          <a:p>
            <a:pPr/>
            <a:r>
              <a:t>Iran University of Medical sciences, Tehran, Iran</a:t>
            </a:r>
          </a:p>
        </p:txBody>
      </p:sp>
      <p:pic>
        <p:nvPicPr>
          <p:cNvPr id="122"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817539" y="11881720"/>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7091" fill="hold"/>
                                        <p:tgtEl>
                                          <p:spTgt spid="12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2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hanks for your attention!"/>
          <p:cNvSpPr txBox="1"/>
          <p:nvPr>
            <p:ph type="title"/>
          </p:nvPr>
        </p:nvSpPr>
        <p:spPr>
          <a:prstGeom prst="rect">
            <a:avLst/>
          </a:prstGeom>
        </p:spPr>
        <p:txBody>
          <a:bodyPr/>
          <a:lstStyle/>
          <a:p>
            <a:pPr/>
            <a:r>
              <a:t>Thanks for your attention!</a:t>
            </a:r>
          </a:p>
        </p:txBody>
      </p:sp>
      <p:pic>
        <p:nvPicPr>
          <p:cNvPr id="160"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457200" y="117348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9338" fill="hold"/>
                                        <p:tgtEl>
                                          <p:spTgt spid="16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6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le: Mesencephalic Raphe nucleus and third ventricle diameter changes in patients with non-psychotic bipolar mood disorder."/>
          <p:cNvSpPr txBox="1"/>
          <p:nvPr>
            <p:ph type="title"/>
          </p:nvPr>
        </p:nvSpPr>
        <p:spPr>
          <a:prstGeom prst="rect">
            <a:avLst/>
          </a:prstGeom>
        </p:spPr>
        <p:txBody>
          <a:bodyPr/>
          <a:lstStyle>
            <a:lvl1pPr defTabSz="586104">
              <a:defRPr sz="7951"/>
            </a:lvl1pPr>
          </a:lstStyle>
          <a:p>
            <a:pPr/>
            <a:r>
              <a:t>Title: Mesencephalic Raphe nucleus and third ventricle diameter changes in patients with non-psychotic bipolar mood disorder. </a:t>
            </a:r>
            <a:endParaRPr sz="851"/>
          </a:p>
        </p:txBody>
      </p:sp>
      <p:pic>
        <p:nvPicPr>
          <p:cNvPr id="125"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556874" y="11858023"/>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6351" fill="hold"/>
                                        <p:tgtEl>
                                          <p:spTgt spid="12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2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Introduction"/>
          <p:cNvSpPr txBox="1"/>
          <p:nvPr>
            <p:ph type="title"/>
          </p:nvPr>
        </p:nvSpPr>
        <p:spPr>
          <a:prstGeom prst="rect">
            <a:avLst/>
          </a:prstGeom>
        </p:spPr>
        <p:txBody>
          <a:bodyPr/>
          <a:lstStyle/>
          <a:p>
            <a:pPr/>
            <a:r>
              <a:t>Introduction</a:t>
            </a:r>
          </a:p>
        </p:txBody>
      </p:sp>
      <p:sp>
        <p:nvSpPr>
          <p:cNvPr id="128" name="Transcranial Ultrasound in psychiatric disorders:  it has been recommended to examine the mesenchymal components of the brain, midbrain, and ventricles to find valuable data in neuropsychiatric disorders.…"/>
          <p:cNvSpPr txBox="1"/>
          <p:nvPr>
            <p:ph type="body" idx="1"/>
          </p:nvPr>
        </p:nvSpPr>
        <p:spPr>
          <a:prstGeom prst="rect">
            <a:avLst/>
          </a:prstGeom>
        </p:spPr>
        <p:txBody>
          <a:bodyPr/>
          <a:lstStyle/>
          <a:p>
            <a:pPr/>
            <a:r>
              <a:t>Transcranial Ultrasound in psychiatric disorders:  it has been recommended to examine the mesenchymal components of the brain, midbrain, and ventricles to find valuable data in neuropsychiatric disorders.</a:t>
            </a:r>
          </a:p>
          <a:p>
            <a:pPr/>
            <a:r>
              <a:t>Role of Raphe nucleus along the brainstem</a:t>
            </a:r>
          </a:p>
          <a:p>
            <a:pPr/>
            <a:r>
              <a:t>Bipolar mood disorders</a:t>
            </a:r>
          </a:p>
        </p:txBody>
      </p:sp>
      <p:pic>
        <p:nvPicPr>
          <p:cNvPr id="129"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20773747" y="5082466"/>
            <a:ext cx="571501" cy="571501"/>
          </a:xfrm>
          <a:prstGeom prst="rect">
            <a:avLst/>
          </a:prstGeom>
          <a:ln w="12700">
            <a:miter lim="400000"/>
          </a:ln>
        </p:spPr>
      </p:pic>
      <p:pic>
        <p:nvPicPr>
          <p:cNvPr id="130" name="Audio Recording.m4a" descr="Audio Recording.m4a"/>
          <p:cNvPicPr>
            <a:picLocks noChangeAspect="0"/>
          </p:cNvPicPr>
          <p:nvPr>
            <a:audioFile r:link="rId5"/>
            <p:extLst>
              <p:ext uri="{DAA4B4D4-6D71-4841-9C94-3DE7FCFB9230}">
                <p14:media xmlns:p14="http://schemas.microsoft.com/office/powerpoint/2010/main" r:embed="rId6"/>
              </p:ext>
            </p:extLst>
          </p:nvPr>
        </p:nvPicPr>
        <p:blipFill>
          <a:blip r:embed="rId4">
            <a:extLst/>
          </a:blip>
          <a:stretch>
            <a:fillRect/>
          </a:stretch>
        </p:blipFill>
        <p:spPr>
          <a:xfrm>
            <a:off x="20477825" y="9343747"/>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06725" fill="hold"/>
                                        <p:tgtEl>
                                          <p:spTgt spid="129"/>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1" grpId="2" fill="hold">
                                  <p:stCondLst>
                                    <p:cond delay="0"/>
                                  </p:stCondLst>
                                  <p:childTnLst>
                                    <p:cmd type="call" cmd="playFrom(0.0)">
                                      <p:cBhvr>
                                        <p:cTn id="10" dur="120441" fill="hold"/>
                                        <p:tgtEl>
                                          <p:spTgt spid="13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1" fill="hold" display="0">
                  <p:stCondLst>
                    <p:cond delay="indefinite"/>
                  </p:stCondLst>
                </p:cTn>
                <p:tgtEl>
                  <p:spTgt spid="129"/>
                </p:tgtEl>
              </p:cMediaNode>
            </p:audio>
            <p:audio isNarration="0">
              <p:cMediaNode mute="0" showWhenStopped="0" numSld="1" vol="100000">
                <p:cTn id="12" fill="hold" display="0">
                  <p:stCondLst>
                    <p:cond delay="indefinite"/>
                  </p:stCondLst>
                </p:cTn>
                <p:tgtEl>
                  <p:spTgt spid="13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Method and Materials"/>
          <p:cNvSpPr txBox="1"/>
          <p:nvPr>
            <p:ph type="title"/>
          </p:nvPr>
        </p:nvSpPr>
        <p:spPr>
          <a:prstGeom prst="rect">
            <a:avLst/>
          </a:prstGeom>
        </p:spPr>
        <p:txBody>
          <a:bodyPr/>
          <a:lstStyle/>
          <a:p>
            <a:pPr/>
            <a:r>
              <a:t>Method and Materials</a:t>
            </a:r>
          </a:p>
        </p:txBody>
      </p:sp>
      <p:sp>
        <p:nvSpPr>
          <p:cNvPr id="133" name="Out of the total of 80 participants, 27 were diagnosed with nonpsychotic type 1 bipolar disorder (B1D), and 53 were the control group.…"/>
          <p:cNvSpPr txBox="1"/>
          <p:nvPr>
            <p:ph type="body" idx="1"/>
          </p:nvPr>
        </p:nvSpPr>
        <p:spPr>
          <a:prstGeom prst="rect">
            <a:avLst/>
          </a:prstGeom>
        </p:spPr>
        <p:txBody>
          <a:bodyPr/>
          <a:lstStyle/>
          <a:p>
            <a:pPr marL="0" indent="0" defTabSz="808990">
              <a:spcBef>
                <a:spcPts val="5700"/>
              </a:spcBef>
              <a:buSzTx/>
              <a:buNone/>
              <a:defRPr sz="5096"/>
            </a:pPr>
            <a:r>
              <a:t>Out of the total of 80 participants, 27 were diagnosed with nonpsychotic type 1 bipolar disorder (B1D), and 53 were the control group.</a:t>
            </a:r>
          </a:p>
          <a:p>
            <a:pPr marL="597408" indent="-597408" defTabSz="808990">
              <a:spcBef>
                <a:spcPts val="5700"/>
              </a:spcBef>
              <a:defRPr sz="5096"/>
            </a:pPr>
            <a:r>
              <a:t>excluding criteria:</a:t>
            </a:r>
          </a:p>
          <a:p>
            <a:pPr marL="597408" indent="-597408" defTabSz="808990">
              <a:spcBef>
                <a:spcPts val="5700"/>
              </a:spcBef>
              <a:defRPr sz="5096"/>
            </a:pPr>
            <a:r>
              <a:t> history of organic and neurological diseases such as epilepsy, Parkinson’s and stroke, severe psychological </a:t>
            </a:r>
          </a:p>
          <a:p>
            <a:pPr marL="597408" indent="-597408" defTabSz="808990">
              <a:spcBef>
                <a:spcPts val="5700"/>
              </a:spcBef>
              <a:defRPr sz="5096"/>
            </a:pPr>
            <a:r>
              <a:t> complications such as psychosis, active drug abuse, and all those with inappropriate temporal bone windows or unwilling to participate.</a:t>
            </a:r>
          </a:p>
        </p:txBody>
      </p:sp>
      <p:pic>
        <p:nvPicPr>
          <p:cNvPr id="134"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20359456" y="5023281"/>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4473" fill="hold"/>
                                        <p:tgtEl>
                                          <p:spTgt spid="13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3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Method and Materials"/>
          <p:cNvSpPr txBox="1"/>
          <p:nvPr>
            <p:ph type="title"/>
          </p:nvPr>
        </p:nvSpPr>
        <p:spPr>
          <a:prstGeom prst="rect">
            <a:avLst/>
          </a:prstGeom>
        </p:spPr>
        <p:txBody>
          <a:bodyPr/>
          <a:lstStyle/>
          <a:p>
            <a:pPr/>
            <a:r>
              <a:t>Method and Materials</a:t>
            </a:r>
          </a:p>
        </p:txBody>
      </p:sp>
      <p:sp>
        <p:nvSpPr>
          <p:cNvPr id="137" name="Performing TCS…"/>
          <p:cNvSpPr txBox="1"/>
          <p:nvPr>
            <p:ph type="body" idx="1"/>
          </p:nvPr>
        </p:nvSpPr>
        <p:spPr>
          <a:prstGeom prst="rect">
            <a:avLst/>
          </a:prstGeom>
        </p:spPr>
        <p:txBody>
          <a:bodyPr/>
          <a:lstStyle/>
          <a:p>
            <a:pPr/>
            <a:r>
              <a:t>Performing TCS</a:t>
            </a:r>
          </a:p>
          <a:p>
            <a:pPr/>
            <a:r>
              <a:t>Echogenicity of Raphe: Continuous (by complete observing of the structure), Not continuous (and reduction of the Echogenicity by the disappearance of raphe margin below 50 percent), or Absent (complete disappearing of raphe structure or pinpointing of raphe nuclei ).</a:t>
            </a:r>
          </a:p>
          <a:p>
            <a:pPr/>
            <a:r>
              <a:t>Diameter of the third ventricle (DTV)</a:t>
            </a:r>
          </a:p>
        </p:txBody>
      </p:sp>
      <p:pic>
        <p:nvPicPr>
          <p:cNvPr id="138"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9708426" y="9462116"/>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93411" fill="hold"/>
                                        <p:tgtEl>
                                          <p:spTgt spid="138"/>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3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sults"/>
          <p:cNvSpPr txBox="1"/>
          <p:nvPr>
            <p:ph type="title"/>
          </p:nvPr>
        </p:nvSpPr>
        <p:spPr>
          <a:prstGeom prst="rect">
            <a:avLst/>
          </a:prstGeom>
        </p:spPr>
        <p:txBody>
          <a:bodyPr/>
          <a:lstStyle/>
          <a:p>
            <a:pPr/>
            <a:r>
              <a:t>Results</a:t>
            </a:r>
          </a:p>
        </p:txBody>
      </p:sp>
      <p:sp>
        <p:nvSpPr>
          <p:cNvPr id="141" name="Double-click to edit"/>
          <p:cNvSpPr txBox="1"/>
          <p:nvPr>
            <p:ph type="body" idx="1"/>
          </p:nvPr>
        </p:nvSpPr>
        <p:spPr>
          <a:xfrm>
            <a:off x="1144536" y="3644900"/>
            <a:ext cx="20815301" cy="8839201"/>
          </a:xfrm>
          <a:prstGeom prst="rect">
            <a:avLst/>
          </a:prstGeom>
        </p:spPr>
        <p:txBody>
          <a:bodyPr/>
          <a:lstStyle/>
          <a:p>
            <a:pPr/>
          </a:p>
        </p:txBody>
      </p:sp>
      <p:pic>
        <p:nvPicPr>
          <p:cNvPr id="142" name="Screen Shot 2021-10-13 at 15.28.48.png" descr="Screen Shot 2021-10-13 at 15.28.48.png"/>
          <p:cNvPicPr>
            <a:picLocks noChangeAspect="1"/>
          </p:cNvPicPr>
          <p:nvPr/>
        </p:nvPicPr>
        <p:blipFill>
          <a:blip r:embed="rId2">
            <a:extLst/>
          </a:blip>
          <a:stretch>
            <a:fillRect/>
          </a:stretch>
        </p:blipFill>
        <p:spPr>
          <a:xfrm>
            <a:off x="5017560" y="3695827"/>
            <a:ext cx="14361580" cy="8737346"/>
          </a:xfrm>
          <a:prstGeom prst="rect">
            <a:avLst/>
          </a:prstGeom>
          <a:ln w="12700">
            <a:miter lim="400000"/>
          </a:ln>
        </p:spPr>
      </p:pic>
      <p:pic>
        <p:nvPicPr>
          <p:cNvPr id="143"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0477825" y="9639669"/>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050" fill="hold"/>
                                        <p:tgtEl>
                                          <p:spTgt spid="143"/>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4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sults"/>
          <p:cNvSpPr txBox="1"/>
          <p:nvPr>
            <p:ph type="title"/>
          </p:nvPr>
        </p:nvSpPr>
        <p:spPr>
          <a:prstGeom prst="rect">
            <a:avLst/>
          </a:prstGeom>
        </p:spPr>
        <p:txBody>
          <a:bodyPr/>
          <a:lstStyle/>
          <a:p>
            <a:pPr/>
            <a:r>
              <a:t>Results</a:t>
            </a:r>
          </a:p>
        </p:txBody>
      </p:sp>
      <p:sp>
        <p:nvSpPr>
          <p:cNvPr id="146" name="Double-click to edit"/>
          <p:cNvSpPr txBox="1"/>
          <p:nvPr>
            <p:ph type="body" idx="1"/>
          </p:nvPr>
        </p:nvSpPr>
        <p:spPr>
          <a:prstGeom prst="rect">
            <a:avLst/>
          </a:prstGeom>
        </p:spPr>
        <p:txBody>
          <a:bodyPr/>
          <a:lstStyle/>
          <a:p>
            <a:pPr/>
          </a:p>
        </p:txBody>
      </p:sp>
      <p:pic>
        <p:nvPicPr>
          <p:cNvPr id="147" name="Screen Shot 2021-10-13 at 15.28.55.png" descr="Screen Shot 2021-10-13 at 15.28.55.png"/>
          <p:cNvPicPr>
            <a:picLocks noChangeAspect="1"/>
          </p:cNvPicPr>
          <p:nvPr/>
        </p:nvPicPr>
        <p:blipFill>
          <a:blip r:embed="rId2">
            <a:extLst/>
          </a:blip>
          <a:stretch>
            <a:fillRect/>
          </a:stretch>
        </p:blipFill>
        <p:spPr>
          <a:xfrm>
            <a:off x="4653791" y="4051619"/>
            <a:ext cx="15420874" cy="8681242"/>
          </a:xfrm>
          <a:prstGeom prst="rect">
            <a:avLst/>
          </a:prstGeom>
          <a:ln w="12700">
            <a:miter lim="400000"/>
          </a:ln>
        </p:spPr>
      </p:pic>
      <p:pic>
        <p:nvPicPr>
          <p:cNvPr id="148"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0300271" y="1413029"/>
            <a:ext cx="571501" cy="571501"/>
          </a:xfrm>
          <a:prstGeom prst="rect">
            <a:avLst/>
          </a:prstGeom>
          <a:ln w="12700">
            <a:miter lim="400000"/>
          </a:ln>
        </p:spPr>
      </p:pic>
      <p:pic>
        <p:nvPicPr>
          <p:cNvPr id="149" name="Audio Recording.m4a" descr="Audio Recording.m4a"/>
          <p:cNvPicPr>
            <a:picLocks noChangeAspect="0"/>
          </p:cNvPicPr>
          <p:nvPr>
            <a:audioFile r:link="rId6"/>
            <p:extLst>
              <p:ext uri="{DAA4B4D4-6D71-4841-9C94-3DE7FCFB9230}">
                <p14:media xmlns:p14="http://schemas.microsoft.com/office/powerpoint/2010/main" r:embed="rId7"/>
              </p:ext>
            </p:extLst>
          </p:nvPr>
        </p:nvPicPr>
        <p:blipFill>
          <a:blip r:embed="rId5">
            <a:extLst/>
          </a:blip>
          <a:stretch>
            <a:fillRect/>
          </a:stretch>
        </p:blipFill>
        <p:spPr>
          <a:xfrm>
            <a:off x="22250400" y="107188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0531" fill="hold"/>
                                        <p:tgtEl>
                                          <p:spTgt spid="148"/>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1" grpId="2" fill="hold">
                                  <p:stCondLst>
                                    <p:cond delay="0"/>
                                  </p:stCondLst>
                                  <p:childTnLst>
                                    <p:cmd type="call" cmd="playFrom(0.0)">
                                      <p:cBhvr>
                                        <p:cTn id="10" dur="69108" fill="hold"/>
                                        <p:tgtEl>
                                          <p:spTgt spid="14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1" fill="hold" display="0">
                  <p:stCondLst>
                    <p:cond delay="indefinite"/>
                  </p:stCondLst>
                </p:cTn>
                <p:tgtEl>
                  <p:spTgt spid="148"/>
                </p:tgtEl>
              </p:cMediaNode>
            </p:audio>
            <p:audio isNarration="0">
              <p:cMediaNode mute="0" showWhenStopped="0" numSld="1" vol="100000">
                <p:cTn id="12" fill="hold" display="0">
                  <p:stCondLst>
                    <p:cond delay="indefinite"/>
                  </p:stCondLst>
                </p:cTn>
                <p:tgtEl>
                  <p:spTgt spid="14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Results"/>
          <p:cNvSpPr txBox="1"/>
          <p:nvPr>
            <p:ph type="title"/>
          </p:nvPr>
        </p:nvSpPr>
        <p:spPr>
          <a:prstGeom prst="rect">
            <a:avLst/>
          </a:prstGeom>
        </p:spPr>
        <p:txBody>
          <a:bodyPr/>
          <a:lstStyle/>
          <a:p>
            <a:pPr/>
            <a:r>
              <a:t>Results</a:t>
            </a:r>
          </a:p>
        </p:txBody>
      </p:sp>
      <p:sp>
        <p:nvSpPr>
          <p:cNvPr id="152" name="A. Brainstem ultrasound view in one B1D patient, white arrow shows the absence of the raphe nucleus (disappeared line).…"/>
          <p:cNvSpPr txBox="1"/>
          <p:nvPr>
            <p:ph type="body" idx="1"/>
          </p:nvPr>
        </p:nvSpPr>
        <p:spPr>
          <a:xfrm>
            <a:off x="1784349" y="5611733"/>
            <a:ext cx="20815301" cy="8839201"/>
          </a:xfrm>
          <a:prstGeom prst="rect">
            <a:avLst/>
          </a:prstGeom>
        </p:spPr>
        <p:txBody>
          <a:bodyPr/>
          <a:lstStyle/>
          <a:p>
            <a:pPr marL="609600" indent="-609600">
              <a:defRPr sz="4000">
                <a:latin typeface="Times Roman"/>
                <a:ea typeface="Times Roman"/>
                <a:cs typeface="Times Roman"/>
                <a:sym typeface="Times Roman"/>
              </a:defRPr>
            </a:pPr>
            <a:r>
              <a:t>A. Brainstem ultrasound view in one B1D patient, white arrow shows the absence of the raphe nucleus (disappeared line).</a:t>
            </a:r>
          </a:p>
          <a:p>
            <a:pPr marL="609600" indent="-609600">
              <a:defRPr sz="4000">
                <a:latin typeface="Times Roman"/>
                <a:ea typeface="Times Roman"/>
                <a:cs typeface="Times Roman"/>
                <a:sym typeface="Times Roman"/>
              </a:defRPr>
            </a:pPr>
            <a:r>
              <a:t>B. Brainstem ultrasound view in one healthy individual, yellow arrow shows intact raphe nucleus (continuous line).</a:t>
            </a:r>
          </a:p>
        </p:txBody>
      </p:sp>
      <p:pic>
        <p:nvPicPr>
          <p:cNvPr id="153" name="Screen Shot 2021-10-13 at 15.29.21.png" descr="Screen Shot 2021-10-13 at 15.29.21.png"/>
          <p:cNvPicPr>
            <a:picLocks noChangeAspect="1"/>
          </p:cNvPicPr>
          <p:nvPr/>
        </p:nvPicPr>
        <p:blipFill>
          <a:blip r:embed="rId2">
            <a:extLst/>
          </a:blip>
          <a:stretch>
            <a:fillRect/>
          </a:stretch>
        </p:blipFill>
        <p:spPr>
          <a:xfrm>
            <a:off x="2450976" y="338031"/>
            <a:ext cx="19482048" cy="684959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Discussion and Conclusion"/>
          <p:cNvSpPr txBox="1"/>
          <p:nvPr>
            <p:ph type="title"/>
          </p:nvPr>
        </p:nvSpPr>
        <p:spPr>
          <a:prstGeom prst="rect">
            <a:avLst/>
          </a:prstGeom>
        </p:spPr>
        <p:txBody>
          <a:bodyPr/>
          <a:lstStyle/>
          <a:p>
            <a:pPr/>
            <a:r>
              <a:t>Discussion and Conclusion </a:t>
            </a:r>
          </a:p>
        </p:txBody>
      </p:sp>
      <p:sp>
        <p:nvSpPr>
          <p:cNvPr id="156" name="In the B1D group compared to the control group, they had a significant decrease in raphe nucleus echogenicity (p-value: 0.008)…"/>
          <p:cNvSpPr txBox="1"/>
          <p:nvPr>
            <p:ph type="body" idx="1"/>
          </p:nvPr>
        </p:nvSpPr>
        <p:spPr>
          <a:prstGeom prst="rect">
            <a:avLst/>
          </a:prstGeom>
        </p:spPr>
        <p:txBody>
          <a:bodyPr/>
          <a:lstStyle/>
          <a:p>
            <a:pPr marL="560831" indent="-560831" defTabSz="759459">
              <a:spcBef>
                <a:spcPts val="5400"/>
              </a:spcBef>
              <a:defRPr sz="4784"/>
            </a:pPr>
            <a:r>
              <a:t>In the B1D group compared to the control group, they had a significant decrease in raphe nucleus echogenicity (p-value: 0.008)</a:t>
            </a:r>
          </a:p>
          <a:p>
            <a:pPr marL="560831" indent="-560831" defTabSz="759459">
              <a:spcBef>
                <a:spcPts val="5400"/>
              </a:spcBef>
              <a:defRPr sz="4784"/>
            </a:pPr>
            <a:r>
              <a:t>The B1D group had a significant increase in the third ventricular Diameter (p-value: 0.01)</a:t>
            </a:r>
          </a:p>
          <a:p>
            <a:pPr marL="560831" indent="-560831" defTabSz="759459">
              <a:spcBef>
                <a:spcPts val="5400"/>
              </a:spcBef>
              <a:defRPr sz="4784"/>
            </a:pPr>
            <a:r>
              <a:t>Transcranial ultrasound is a suitable method for analyzing mesencephalon structure in the bipolar mood disorder spectrum. In this study, Bipolar mood disorder type 1 had significantly reduced the mesencephalic raphe nucleus Echogenicity and significantly increased the Diameter of the third ventricular compared to the correlated control group.</a:t>
            </a:r>
          </a:p>
        </p:txBody>
      </p:sp>
      <p:pic>
        <p:nvPicPr>
          <p:cNvPr id="157"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762000" y="120142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0906" fill="hold"/>
                                        <p:tgtEl>
                                          <p:spTgt spid="157"/>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57"/>
                </p:tgtEl>
              </p:cMediaNode>
            </p:audio>
          </p:childTnLst>
        </p:cTn>
      </p:par>
    </p:tn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